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060" y="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40030" y="426720"/>
            <a:ext cx="9130741" cy="1126540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22248" y="9994064"/>
            <a:ext cx="9159545" cy="2485616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987040"/>
            <a:ext cx="8161020" cy="3322868"/>
          </a:xfrm>
        </p:spPr>
        <p:txBody>
          <a:bodyPr anchor="b">
            <a:normAutofit/>
          </a:bodyPr>
          <a:lstStyle>
            <a:lvl1pPr>
              <a:defRPr sz="6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6637869"/>
            <a:ext cx="6720840" cy="274997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0030" y="426720"/>
            <a:ext cx="9130741" cy="884163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349811" y="7846705"/>
            <a:ext cx="3020250" cy="1332849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750286" y="7607208"/>
            <a:ext cx="5821741" cy="158692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970164" y="7630116"/>
            <a:ext cx="5741379" cy="1445308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889963" y="7605126"/>
            <a:ext cx="3473400" cy="1216225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22248" y="7575970"/>
            <a:ext cx="9159545" cy="2482431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34" y="4598645"/>
            <a:ext cx="8161020" cy="2844800"/>
          </a:xfrm>
        </p:spPr>
        <p:txBody>
          <a:bodyPr anchor="t">
            <a:normAutofit/>
          </a:bodyPr>
          <a:lstStyle>
            <a:lvl1pPr algn="ctr">
              <a:defRPr sz="6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5733" y="2683237"/>
            <a:ext cx="6738621" cy="1754295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10488" y="5001158"/>
            <a:ext cx="4013302" cy="643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77409" y="5001158"/>
            <a:ext cx="4013302" cy="643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0489" y="4999146"/>
            <a:ext cx="4013302" cy="1194222"/>
          </a:xfrm>
        </p:spPr>
        <p:txBody>
          <a:bodyPr anchor="ctr"/>
          <a:lstStyle>
            <a:lvl1pPr marL="0" indent="0" algn="ctr">
              <a:buNone/>
              <a:defRPr sz="3400" b="0">
                <a:solidFill>
                  <a:schemeClr val="tx2"/>
                </a:solidFill>
                <a:latin typeface="+mj-lt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199" y="6400801"/>
            <a:ext cx="4011058" cy="50347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0610" y="4999144"/>
            <a:ext cx="4013302" cy="1194222"/>
          </a:xfrm>
        </p:spPr>
        <p:txBody>
          <a:bodyPr anchor="ctr"/>
          <a:lstStyle>
            <a:lvl1pPr marL="0" indent="0" algn="ctr">
              <a:buNone/>
              <a:defRPr sz="3400" b="0" i="0">
                <a:solidFill>
                  <a:schemeClr val="tx2"/>
                </a:solidFill>
                <a:latin typeface="+mj-lt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6" y="6400801"/>
            <a:ext cx="4013302" cy="50347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2431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0120" y="6685281"/>
            <a:ext cx="3520440" cy="35560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840"/>
              </a:spcAft>
              <a:buNone/>
              <a:defRPr sz="2500">
                <a:solidFill>
                  <a:schemeClr val="tx2"/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5616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60120" y="4267200"/>
            <a:ext cx="3520440" cy="2338426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4560" y="3413760"/>
            <a:ext cx="4099280" cy="7112000"/>
          </a:xfrm>
        </p:spPr>
        <p:txBody>
          <a:bodyPr anchor="ctr"/>
          <a:lstStyle>
            <a:lvl1pPr>
              <a:buClr>
                <a:schemeClr val="bg1"/>
              </a:buClr>
              <a:defRPr sz="31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25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2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2200">
                <a:solidFill>
                  <a:schemeClr val="tx2"/>
                </a:solidFill>
              </a:defRPr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0030" y="426720"/>
            <a:ext cx="9130741" cy="1126540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22248" y="9994064"/>
            <a:ext cx="9159545" cy="2485616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863" y="632178"/>
            <a:ext cx="4003277" cy="4535877"/>
          </a:xfrm>
        </p:spPr>
        <p:txBody>
          <a:bodyPr anchor="b">
            <a:normAutofit/>
          </a:bodyPr>
          <a:lstStyle>
            <a:lvl1pPr algn="l">
              <a:defRPr sz="39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11750" y="5199662"/>
            <a:ext cx="4009390" cy="4520072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rgbClr val="FFFFFF"/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80110" y="2560320"/>
            <a:ext cx="3744468" cy="5462016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4500">
                <a:solidFill>
                  <a:schemeClr val="bg1"/>
                </a:solidFill>
              </a:defRPr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5616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702561"/>
            <a:ext cx="2160270" cy="8376355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702560"/>
            <a:ext cx="6320790" cy="8376357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0030" y="426720"/>
            <a:ext cx="9130741" cy="4608576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22248" y="3134934"/>
            <a:ext cx="9159545" cy="2482431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631545"/>
            <a:ext cx="8641080" cy="2338426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21855" y="11666974"/>
            <a:ext cx="3976025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E332E7A9-A2D4-4C0A-B300-11C0AAB9CD57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320" y="11666974"/>
            <a:ext cx="3976026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0643" y="11666972"/>
            <a:ext cx="1219917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671" y="4994205"/>
            <a:ext cx="7778750" cy="6441299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4048" indent="-384048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806768" indent="-384048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197928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500" kern="1200">
          <a:solidFill>
            <a:schemeClr val="tx2"/>
          </a:solidFill>
          <a:latin typeface="+mn-lt"/>
          <a:ea typeface="+mn-ea"/>
          <a:cs typeface="+mn-cs"/>
        </a:defRPr>
      </a:lvl4pPr>
      <a:lvl5pPr marL="2048256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5pPr>
      <a:lvl6pPr marL="2496312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944368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3392424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840480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88" y="208112"/>
            <a:ext cx="8736656" cy="1152128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Finding the hard to reach: detecting CVI-related visual dysfunction in children with complex needs in the eye clinic. </a:t>
            </a:r>
            <a:r>
              <a:rPr lang="en-GB" sz="2400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79" y="1000200"/>
            <a:ext cx="2237495" cy="43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3467" y="1179634"/>
            <a:ext cx="873665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400" dirty="0" smtClean="0"/>
              <a:t>Sidra Ahmed</a:t>
            </a:r>
            <a:r>
              <a:rPr lang="en-GB" sz="1400" baseline="30000" dirty="0" smtClean="0"/>
              <a:t>1</a:t>
            </a:r>
            <a:r>
              <a:rPr lang="en-GB" sz="1400" dirty="0" smtClean="0"/>
              <a:t>,  </a:t>
            </a:r>
            <a:r>
              <a:rPr lang="en-GB" sz="1400" dirty="0" smtClean="0"/>
              <a:t>Rachel F </a:t>
            </a:r>
            <a:r>
              <a:rPr lang="en-GB" sz="1400" dirty="0" smtClean="0"/>
              <a:t>Pilling</a:t>
            </a:r>
            <a:r>
              <a:rPr lang="en-GB" sz="1400" baseline="30000" dirty="0" smtClean="0"/>
              <a:t>1,2</a:t>
            </a:r>
            <a:r>
              <a:rPr lang="en-GB" sz="1400" dirty="0" smtClean="0"/>
              <a:t>  </a:t>
            </a:r>
            <a:r>
              <a:rPr lang="en-GB" sz="1400" dirty="0" smtClean="0"/>
              <a:t> </a:t>
            </a:r>
          </a:p>
          <a:p>
            <a:pPr fontAlgn="base"/>
            <a:r>
              <a:rPr lang="en-GB" sz="1000" dirty="0" smtClean="0"/>
              <a:t>1 Bradford Teaching Hospitals NHS Trust,  2 </a:t>
            </a:r>
            <a:r>
              <a:rPr lang="en-GB" sz="1000" dirty="0" smtClean="0"/>
              <a:t>School </a:t>
            </a:r>
            <a:r>
              <a:rPr lang="en-GB" sz="1000" dirty="0"/>
              <a:t>of Optometry and Vision Science, University of Bradford, UK</a:t>
            </a:r>
            <a:r>
              <a:rPr lang="en-GB" sz="1400" dirty="0"/>
              <a:t> </a:t>
            </a:r>
          </a:p>
          <a:p>
            <a:pPr fontAlgn="base"/>
            <a:r>
              <a:rPr lang="en-GB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647" y="1742202"/>
            <a:ext cx="561662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Introduction</a:t>
            </a:r>
          </a:p>
          <a:p>
            <a:pPr fontAlgn="base"/>
            <a:r>
              <a:rPr lang="en-GB" sz="1400" dirty="0"/>
              <a:t>Cerebral Visual Impairment (CVI) is commonly associated with neurodevelopmental </a:t>
            </a:r>
            <a:r>
              <a:rPr lang="en-GB" sz="1400" dirty="0" smtClean="0"/>
              <a:t>delay. This poses </a:t>
            </a:r>
            <a:r>
              <a:rPr lang="en-GB" sz="1400" dirty="0"/>
              <a:t>a diagnostic challenge when testing protocols </a:t>
            </a:r>
            <a:r>
              <a:rPr lang="en-GB" sz="1400" dirty="0" smtClean="0"/>
              <a:t>to demonstrate visual dysfunction are </a:t>
            </a:r>
            <a:r>
              <a:rPr lang="en-GB" sz="1400" dirty="0"/>
              <a:t>beyond a child’s cognitive and/or motor abilities. </a:t>
            </a:r>
            <a:endParaRPr lang="en-GB" sz="1400" dirty="0" smtClean="0"/>
          </a:p>
          <a:p>
            <a:pPr fontAlgn="base"/>
            <a:endParaRPr lang="en-GB" sz="1400" dirty="0"/>
          </a:p>
          <a:p>
            <a:pPr fontAlgn="base"/>
            <a:r>
              <a:rPr lang="en-GB" sz="1400" dirty="0" smtClean="0"/>
              <a:t>A </a:t>
            </a:r>
            <a:r>
              <a:rPr lang="en-GB" sz="1400" dirty="0"/>
              <a:t>variety of reflexive visual assessment techniques are routinely used in the eye clinic which do not require a  child to comprehend instructions nor coordinate an upper limb motor response. </a:t>
            </a:r>
            <a:endParaRPr lang="en-GB" sz="1400" dirty="0" smtClean="0"/>
          </a:p>
          <a:p>
            <a:pPr fontAlgn="base"/>
            <a:endParaRPr lang="en-GB" sz="1400" dirty="0"/>
          </a:p>
          <a:p>
            <a:pPr fontAlgn="base"/>
            <a:r>
              <a:rPr lang="en-GB" sz="1400" dirty="0" smtClean="0"/>
              <a:t>Formal diagnostic criteria  for CVI have not been published. </a:t>
            </a:r>
            <a:r>
              <a:rPr lang="en-GB" sz="1400" dirty="0"/>
              <a:t> </a:t>
            </a:r>
            <a:r>
              <a:rPr lang="en-GB" sz="1400" dirty="0" smtClean="0"/>
              <a:t>Locally a diagnosis of CVI is made if:</a:t>
            </a:r>
          </a:p>
          <a:p>
            <a:pPr marL="925830" lvl="1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Risk factor for CVI present</a:t>
            </a:r>
          </a:p>
          <a:p>
            <a:pPr marL="925830" lvl="1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Reported or observed </a:t>
            </a:r>
            <a:r>
              <a:rPr lang="en-GB" sz="1400" dirty="0" smtClean="0"/>
              <a:t>atypical visual function is present</a:t>
            </a:r>
            <a:endParaRPr lang="en-GB" sz="1400" dirty="0"/>
          </a:p>
          <a:p>
            <a:pPr marL="925830" lvl="1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Verified visual dysfunction evident on </a:t>
            </a:r>
            <a:r>
              <a:rPr lang="en-GB" sz="1400" dirty="0" smtClean="0"/>
              <a:t>testing</a:t>
            </a:r>
          </a:p>
          <a:p>
            <a:pPr marL="925830" lvl="1" indent="-285750" fontAlgn="base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Uncertainty about testing protocols remain a barrier to diagnosis (and support) for many children with complex needs.</a:t>
            </a:r>
          </a:p>
          <a:p>
            <a:pPr fontAlgn="base"/>
            <a:endParaRPr lang="en-GB" sz="1400" dirty="0" smtClean="0"/>
          </a:p>
          <a:p>
            <a:pPr fontAlgn="base"/>
            <a:r>
              <a:rPr lang="en-GB" sz="1400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67" y="6948773"/>
            <a:ext cx="5601289" cy="166199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GB" sz="1800" b="1" dirty="0" smtClean="0"/>
              <a:t>Methods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R</a:t>
            </a:r>
            <a:r>
              <a:rPr lang="en-GB" sz="1400" dirty="0" smtClean="0"/>
              <a:t>etrospective </a:t>
            </a:r>
            <a:r>
              <a:rPr lang="en-GB" sz="1400" dirty="0" err="1"/>
              <a:t>casenote</a:t>
            </a:r>
            <a:r>
              <a:rPr lang="en-GB" sz="1400" dirty="0"/>
              <a:t> review of 50 consecutive patients attending a special needs eye clinic</a:t>
            </a:r>
            <a:r>
              <a:rPr lang="en-GB" sz="1400" dirty="0" smtClean="0"/>
              <a:t>.</a:t>
            </a:r>
            <a:r>
              <a:rPr lang="en-GB" sz="1400" dirty="0"/>
              <a:t>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Tools and order of testing chosen by clinician to maximise engagement and attention.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Diagnosis of CVI made by an experienced paediatric ophthalmologist based on history and clinical features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647" y="8561040"/>
            <a:ext cx="4921487" cy="220060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 fontAlgn="base"/>
            <a:r>
              <a:rPr lang="en-GB" sz="2000" b="1" dirty="0"/>
              <a:t>Results</a:t>
            </a:r>
            <a:r>
              <a:rPr lang="en-GB" dirty="0"/>
              <a:t> </a:t>
            </a:r>
            <a:r>
              <a:rPr lang="en-GB" sz="1400" dirty="0" smtClean="0"/>
              <a:t>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35 (70%) </a:t>
            </a:r>
            <a:r>
              <a:rPr lang="en-GB" sz="1400" dirty="0"/>
              <a:t>children were diagnosed </a:t>
            </a:r>
            <a:r>
              <a:rPr lang="en-GB" sz="1400" dirty="0" smtClean="0"/>
              <a:t>with CVI</a:t>
            </a:r>
            <a:r>
              <a:rPr lang="en-GB" sz="1400" dirty="0"/>
              <a:t>. </a:t>
            </a:r>
            <a:endParaRPr lang="en-GB" sz="1400" dirty="0" smtClean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Mean age of cohort was 6.6 years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10 (20%) children were able to engage with all testing domains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The </a:t>
            </a:r>
            <a:r>
              <a:rPr lang="en-GB" sz="1400" dirty="0"/>
              <a:t>mean number of tests completed was 7.2 for </a:t>
            </a:r>
            <a:r>
              <a:rPr lang="en-GB" sz="1400" dirty="0" smtClean="0"/>
              <a:t>suspected CVI </a:t>
            </a:r>
            <a:r>
              <a:rPr lang="en-GB" sz="1400" dirty="0"/>
              <a:t>and 10.3 for non-CVI (p=0.19). </a:t>
            </a:r>
            <a:endParaRPr lang="en-GB" sz="1400" dirty="0" smtClean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The </a:t>
            </a:r>
            <a:r>
              <a:rPr lang="en-GB" sz="1400" dirty="0"/>
              <a:t>mean number of </a:t>
            </a:r>
            <a:r>
              <a:rPr lang="en-GB" sz="1400" dirty="0" smtClean="0"/>
              <a:t>atypical responses </a:t>
            </a:r>
            <a:r>
              <a:rPr lang="en-GB" sz="1400" dirty="0"/>
              <a:t>to tests for </a:t>
            </a:r>
            <a:r>
              <a:rPr lang="en-GB" sz="1400" dirty="0" smtClean="0"/>
              <a:t>CVI </a:t>
            </a:r>
            <a:r>
              <a:rPr lang="en-GB" sz="1400" dirty="0"/>
              <a:t>vs non-CVI was 4 vs 0.5 (p=0.01). 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57916" y="10793288"/>
            <a:ext cx="931219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800" b="1" dirty="0" smtClean="0"/>
              <a:t>Conclusions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An </a:t>
            </a:r>
            <a:r>
              <a:rPr lang="en-GB" sz="1400" dirty="0"/>
              <a:t>eye clinic assessment can demonstrate CVI-related visual dysfunction in children with special needs using simple readily available tools. </a:t>
            </a:r>
            <a:endParaRPr lang="en-GB" sz="1400" dirty="0" smtClean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This approach can identify at-risk children who may benefit from discussion with a multidisciplinary team and facilitate timely diagnosis of CVI. </a:t>
            </a:r>
            <a:endParaRPr lang="en-GB" sz="18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Clear documentation of areas of visual difficulty will enable advice and signposting of support strategies whilst awaiting formal diagnosis.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5814" y="1686424"/>
            <a:ext cx="3264611" cy="65864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acuity</a:t>
            </a:r>
          </a:p>
          <a:p>
            <a:endParaRPr lang="en-GB" sz="1200" dirty="0" smtClean="0"/>
          </a:p>
          <a:p>
            <a:r>
              <a:rPr lang="en-GB" dirty="0"/>
              <a:t>	</a:t>
            </a:r>
            <a:r>
              <a:rPr lang="en-GB" sz="1200" dirty="0" smtClean="0"/>
              <a:t>refraction/accommodation</a:t>
            </a:r>
          </a:p>
          <a:p>
            <a:endParaRPr lang="en-GB" sz="1200" dirty="0" smtClean="0"/>
          </a:p>
          <a:p>
            <a:endParaRPr lang="en-GB" sz="1200" dirty="0"/>
          </a:p>
          <a:p>
            <a:r>
              <a:rPr lang="en-GB" sz="1200" dirty="0"/>
              <a:t>	</a:t>
            </a:r>
            <a:r>
              <a:rPr lang="en-GB" sz="1200" dirty="0" smtClean="0"/>
              <a:t>visual field/attention</a:t>
            </a:r>
          </a:p>
          <a:p>
            <a:endParaRPr lang="en-GB" sz="1200" dirty="0" smtClean="0"/>
          </a:p>
          <a:p>
            <a:endParaRPr lang="en-GB" sz="1200" dirty="0"/>
          </a:p>
          <a:p>
            <a:r>
              <a:rPr lang="en-GB" sz="1200" dirty="0" smtClean="0"/>
              <a:t>	contrast sensitivity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visual range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 smtClean="0"/>
              <a:t>	eye movements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motion perception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simultaneous recognition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visual attention/avoidance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sensory integration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/>
              <a:t>	</a:t>
            </a:r>
            <a:r>
              <a:rPr lang="en-GB" sz="1200" dirty="0" smtClean="0"/>
              <a:t>optic disc assessment</a:t>
            </a:r>
            <a:endParaRPr lang="en-GB" sz="12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2" t="43333" r="48455" b="22000"/>
          <a:stretch/>
        </p:blipFill>
        <p:spPr bwMode="auto">
          <a:xfrm>
            <a:off x="6246209" y="3443021"/>
            <a:ext cx="713870" cy="42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2" t="37718" r="44606" b="24564"/>
          <a:stretch/>
        </p:blipFill>
        <p:spPr bwMode="auto">
          <a:xfrm>
            <a:off x="6246208" y="3988971"/>
            <a:ext cx="707391" cy="41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51128" r="44144" b="15291"/>
          <a:stretch/>
        </p:blipFill>
        <p:spPr bwMode="auto">
          <a:xfrm>
            <a:off x="6246208" y="2416610"/>
            <a:ext cx="724057" cy="41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6" t="53795" r="44376" b="17180"/>
          <a:stretch/>
        </p:blipFill>
        <p:spPr bwMode="auto">
          <a:xfrm>
            <a:off x="6246209" y="2923356"/>
            <a:ext cx="740222" cy="42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7" t="48822" r="44381" b="13721"/>
          <a:stretch/>
        </p:blipFill>
        <p:spPr bwMode="auto">
          <a:xfrm flipV="1">
            <a:off x="6246208" y="5181754"/>
            <a:ext cx="659113" cy="42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608237" y="1755512"/>
            <a:ext cx="20676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Visual function domains</a:t>
            </a:r>
            <a:endParaRPr lang="en-GB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81832" y="5743027"/>
            <a:ext cx="5616624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GB" sz="1600" b="1" dirty="0" smtClean="0"/>
              <a:t>The aim of </a:t>
            </a:r>
            <a:r>
              <a:rPr lang="en-GB" sz="1600" b="1" dirty="0"/>
              <a:t>this </a:t>
            </a:r>
            <a:r>
              <a:rPr lang="en-GB" sz="1600" b="1" dirty="0" smtClean="0"/>
              <a:t>evaluation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 </a:t>
            </a:r>
            <a:r>
              <a:rPr lang="en-GB" sz="1400" dirty="0"/>
              <a:t>to analyse diagnostic thresholds for </a:t>
            </a:r>
            <a:r>
              <a:rPr lang="en-GB" sz="1400" dirty="0" smtClean="0"/>
              <a:t>CVI in children </a:t>
            </a:r>
            <a:r>
              <a:rPr lang="en-GB" sz="1400" dirty="0"/>
              <a:t>with complex needs </a:t>
            </a:r>
            <a:endParaRPr lang="en-GB" sz="14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to </a:t>
            </a:r>
            <a:r>
              <a:rPr lang="en-GB" sz="1400" dirty="0"/>
              <a:t>determine </a:t>
            </a:r>
            <a:r>
              <a:rPr lang="en-GB" sz="1400" dirty="0" smtClean="0"/>
              <a:t>which reflexive </a:t>
            </a:r>
            <a:r>
              <a:rPr lang="en-GB" sz="1400" dirty="0"/>
              <a:t>tests may be usefully included in a </a:t>
            </a:r>
            <a:r>
              <a:rPr lang="en-GB" sz="1400" dirty="0" smtClean="0"/>
              <a:t>CVI testing protocol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9" t="42150" r="5957" b="16377"/>
          <a:stretch/>
        </p:blipFill>
        <p:spPr bwMode="auto">
          <a:xfrm>
            <a:off x="6246208" y="4583083"/>
            <a:ext cx="682451" cy="50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8" t="51043" r="32089" b="14754"/>
          <a:stretch/>
        </p:blipFill>
        <p:spPr bwMode="auto">
          <a:xfrm>
            <a:off x="6246209" y="5703620"/>
            <a:ext cx="673752" cy="42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29" t="38290" r="6810" b="34580"/>
          <a:stretch/>
        </p:blipFill>
        <p:spPr bwMode="auto">
          <a:xfrm>
            <a:off x="6246208" y="7835804"/>
            <a:ext cx="678735" cy="39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3" t="50000" r="32089" b="14869"/>
          <a:stretch/>
        </p:blipFill>
        <p:spPr bwMode="auto">
          <a:xfrm>
            <a:off x="6241301" y="6722175"/>
            <a:ext cx="702073" cy="453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2" t="48029" r="31773" b="14753"/>
          <a:stretch/>
        </p:blipFill>
        <p:spPr bwMode="auto">
          <a:xfrm>
            <a:off x="6246208" y="7270366"/>
            <a:ext cx="692261" cy="40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448672" y="8705056"/>
            <a:ext cx="3744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The domains with the most atypical responses were</a:t>
            </a:r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Eye movements (86%)</a:t>
            </a:r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Simultaneous recognition (79%)</a:t>
            </a:r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Range (72%)</a:t>
            </a:r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Attention (71%)</a:t>
            </a:r>
            <a:r>
              <a:rPr lang="en-GB" sz="1400" dirty="0"/>
              <a:t> </a:t>
            </a:r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GB" sz="1400" dirty="0" smtClean="0"/>
              <a:t>Optic disc assessment was the least-performed domain.</a:t>
            </a:r>
            <a:endParaRPr lang="en-GB" sz="1400" dirty="0"/>
          </a:p>
          <a:p>
            <a:pPr marL="925830" lvl="1" indent="-285750" algn="just" fontAlgn="base">
              <a:buFont typeface="Arial" panose="020B0604020202020204" pitchFamily="34" charset="0"/>
              <a:buChar char="•"/>
            </a:pPr>
            <a:endParaRPr lang="en-GB" sz="1400" dirty="0" smtClean="0"/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8" t="48450" r="46456" b="16202"/>
          <a:stretch/>
        </p:blipFill>
        <p:spPr bwMode="auto">
          <a:xfrm>
            <a:off x="6246208" y="6223737"/>
            <a:ext cx="673753" cy="3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521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510</TotalTime>
  <Words>219</Words>
  <Application>Microsoft Office PowerPoint</Application>
  <PresentationFormat>A3 Paper (297x420 mm)</PresentationFormat>
  <Paragraphs>75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Waveform</vt:lpstr>
      <vt:lpstr>Finding the hard to reach: detecting CVI-related visual dysfunction in children with complex needs in the eye clinic.  </vt:lpstr>
    </vt:vector>
  </TitlesOfParts>
  <Company>Bradford Teaching Hospitals NHS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Years Examination for Cerebral Visual Impairment related dysfunction (EYE-CVI): a feasibility study</dc:title>
  <dc:creator>Rachel Pilling</dc:creator>
  <cp:lastModifiedBy>Rachel Pilling</cp:lastModifiedBy>
  <cp:revision>42</cp:revision>
  <dcterms:created xsi:type="dcterms:W3CDTF">2023-05-28T09:09:27Z</dcterms:created>
  <dcterms:modified xsi:type="dcterms:W3CDTF">2023-05-30T13:30:36Z</dcterms:modified>
</cp:coreProperties>
</file>