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A9FF21-0C1C-7E1B-A95B-4A9773EC4AAA}" v="1" dt="2024-08-20T19:33:58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378" y="11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Pilling" userId="f9533d62-976d-4e9b-aab3-6b22b6a3c845" providerId="ADAL" clId="{FB3A71B3-EDBC-4F0B-AE34-1DB78152BB51}"/>
    <pc:docChg chg="undo custSel addSld delSld modSld">
      <pc:chgData name="Rachel Pilling" userId="f9533d62-976d-4e9b-aab3-6b22b6a3c845" providerId="ADAL" clId="{FB3A71B3-EDBC-4F0B-AE34-1DB78152BB51}" dt="2023-06-12T09:51:41.518" v="10"/>
      <pc:docMkLst>
        <pc:docMk/>
      </pc:docMkLst>
      <pc:sldChg chg="addSp delSp modSp">
        <pc:chgData name="Rachel Pilling" userId="f9533d62-976d-4e9b-aab3-6b22b6a3c845" providerId="ADAL" clId="{FB3A71B3-EDBC-4F0B-AE34-1DB78152BB51}" dt="2023-06-12T09:51:41.518" v="10"/>
        <pc:sldMkLst>
          <pc:docMk/>
          <pc:sldMk cId="1949521867" sldId="256"/>
        </pc:sldMkLst>
        <pc:spChg chg="add del mod">
          <ac:chgData name="Rachel Pilling" userId="f9533d62-976d-4e9b-aab3-6b22b6a3c845" providerId="ADAL" clId="{FB3A71B3-EDBC-4F0B-AE34-1DB78152BB51}" dt="2023-06-12T09:51:23.606" v="9"/>
          <ac:spMkLst>
            <pc:docMk/>
            <pc:sldMk cId="1949521867" sldId="256"/>
            <ac:spMk id="13" creationId="{DA356D0B-DF52-15EC-7A58-9B08257F5E1E}"/>
          </ac:spMkLst>
        </pc:spChg>
        <pc:spChg chg="add mod">
          <ac:chgData name="Rachel Pilling" userId="f9533d62-976d-4e9b-aab3-6b22b6a3c845" providerId="ADAL" clId="{FB3A71B3-EDBC-4F0B-AE34-1DB78152BB51}" dt="2023-06-12T09:51:41.518" v="10"/>
          <ac:spMkLst>
            <pc:docMk/>
            <pc:sldMk cId="1949521867" sldId="256"/>
            <ac:spMk id="14" creationId="{0D75F99B-9493-039C-74BE-B2169CCD7B94}"/>
          </ac:spMkLst>
        </pc:spChg>
        <pc:graphicFrameChg chg="add del mod">
          <ac:chgData name="Rachel Pilling" userId="f9533d62-976d-4e9b-aab3-6b22b6a3c845" providerId="ADAL" clId="{FB3A71B3-EDBC-4F0B-AE34-1DB78152BB51}" dt="2023-06-12T09:43:19.994" v="7"/>
          <ac:graphicFrameMkLst>
            <pc:docMk/>
            <pc:sldMk cId="1949521867" sldId="256"/>
            <ac:graphicFrameMk id="10" creationId="{2D9A21E3-A943-2733-3DFB-A84CF8C2D5D9}"/>
          </ac:graphicFrameMkLst>
        </pc:graphicFrameChg>
      </pc:sldChg>
      <pc:sldChg chg="new del">
        <pc:chgData name="Rachel Pilling" userId="f9533d62-976d-4e9b-aab3-6b22b6a3c845" providerId="ADAL" clId="{FB3A71B3-EDBC-4F0B-AE34-1DB78152BB51}" dt="2023-06-12T07:35:32.107" v="1" actId="680"/>
        <pc:sldMkLst>
          <pc:docMk/>
          <pc:sldMk cId="594259228" sldId="257"/>
        </pc:sldMkLst>
      </pc:sldChg>
      <pc:sldChg chg="new del">
        <pc:chgData name="Rachel Pilling" userId="f9533d62-976d-4e9b-aab3-6b22b6a3c845" providerId="ADAL" clId="{FB3A71B3-EDBC-4F0B-AE34-1DB78152BB51}" dt="2023-06-12T07:36:32.185" v="3" actId="680"/>
        <pc:sldMkLst>
          <pc:docMk/>
          <pc:sldMk cId="1508251940" sldId="257"/>
        </pc:sldMkLst>
      </pc:sldChg>
      <pc:sldChg chg="new del">
        <pc:chgData name="Rachel Pilling" userId="f9533d62-976d-4e9b-aab3-6b22b6a3c845" providerId="ADAL" clId="{FB3A71B3-EDBC-4F0B-AE34-1DB78152BB51}" dt="2023-06-12T07:37:00.169" v="5" actId="680"/>
        <pc:sldMkLst>
          <pc:docMk/>
          <pc:sldMk cId="2105444012" sldId="257"/>
        </pc:sldMkLst>
      </pc:sldChg>
    </pc:docChg>
  </pc:docChgLst>
  <pc:docChgLst>
    <pc:chgData name="Rachel Pilling" userId="S::rfpillin@bradford.ac.uk::f9533d62-976d-4e9b-aab3-6b22b6a3c845" providerId="AD" clId="Web-{84CDEEFF-92DF-DB62-03AF-7ACF22E92486}"/>
    <pc:docChg chg="modSld">
      <pc:chgData name="Rachel Pilling" userId="S::rfpillin@bradford.ac.uk::f9533d62-976d-4e9b-aab3-6b22b6a3c845" providerId="AD" clId="Web-{84CDEEFF-92DF-DB62-03AF-7ACF22E92486}" dt="2023-06-07T08:20:13.828" v="2" actId="14100"/>
      <pc:docMkLst>
        <pc:docMk/>
      </pc:docMkLst>
      <pc:sldChg chg="modSp">
        <pc:chgData name="Rachel Pilling" userId="S::rfpillin@bradford.ac.uk::f9533d62-976d-4e9b-aab3-6b22b6a3c845" providerId="AD" clId="Web-{84CDEEFF-92DF-DB62-03AF-7ACF22E92486}" dt="2023-06-07T08:20:13.828" v="2" actId="14100"/>
        <pc:sldMkLst>
          <pc:docMk/>
          <pc:sldMk cId="1949521867" sldId="256"/>
        </pc:sldMkLst>
        <pc:spChg chg="mod">
          <ac:chgData name="Rachel Pilling" userId="S::rfpillin@bradford.ac.uk::f9533d62-976d-4e9b-aab3-6b22b6a3c845" providerId="AD" clId="Web-{84CDEEFF-92DF-DB62-03AF-7ACF22E92486}" dt="2023-06-07T08:20:13.828" v="2" actId="14100"/>
          <ac:spMkLst>
            <pc:docMk/>
            <pc:sldMk cId="1949521867" sldId="256"/>
            <ac:spMk id="18" creationId="{00000000-0000-0000-0000-000000000000}"/>
          </ac:spMkLst>
        </pc:spChg>
        <pc:picChg chg="mod">
          <ac:chgData name="Rachel Pilling" userId="S::rfpillin@bradford.ac.uk::f9533d62-976d-4e9b-aab3-6b22b6a3c845" providerId="AD" clId="Web-{84CDEEFF-92DF-DB62-03AF-7ACF22E92486}" dt="2023-06-07T08:18:59.967" v="0" actId="14100"/>
          <ac:picMkLst>
            <pc:docMk/>
            <pc:sldMk cId="1949521867" sldId="256"/>
            <ac:picMk id="1028" creationId="{00000000-0000-0000-0000-000000000000}"/>
          </ac:picMkLst>
        </pc:picChg>
        <pc:picChg chg="mod">
          <ac:chgData name="Rachel Pilling" userId="S::rfpillin@bradford.ac.uk::f9533d62-976d-4e9b-aab3-6b22b6a3c845" providerId="AD" clId="Web-{84CDEEFF-92DF-DB62-03AF-7ACF22E92486}" dt="2023-06-07T08:19:08.592" v="1" actId="14100"/>
          <ac:picMkLst>
            <pc:docMk/>
            <pc:sldMk cId="1949521867" sldId="256"/>
            <ac:picMk id="1029" creationId="{00000000-0000-0000-0000-000000000000}"/>
          </ac:picMkLst>
        </pc:picChg>
      </pc:sldChg>
    </pc:docChg>
  </pc:docChgLst>
  <pc:docChgLst>
    <pc:chgData name="Rachel Pilling" userId="S::rfpillin@bradford.ac.uk::f9533d62-976d-4e9b-aab3-6b22b6a3c845" providerId="AD" clId="Web-{ABA9FF21-0C1C-7E1B-A95B-4A9773EC4AAA}"/>
    <pc:docChg chg="modSld">
      <pc:chgData name="Rachel Pilling" userId="S::rfpillin@bradford.ac.uk::f9533d62-976d-4e9b-aab3-6b22b6a3c845" providerId="AD" clId="Web-{ABA9FF21-0C1C-7E1B-A95B-4A9773EC4AAA}" dt="2024-08-20T19:33:58.323" v="0"/>
      <pc:docMkLst>
        <pc:docMk/>
      </pc:docMkLst>
      <pc:sldChg chg="delSp">
        <pc:chgData name="Rachel Pilling" userId="S::rfpillin@bradford.ac.uk::f9533d62-976d-4e9b-aab3-6b22b6a3c845" providerId="AD" clId="Web-{ABA9FF21-0C1C-7E1B-A95B-4A9773EC4AAA}" dt="2024-08-20T19:33:58.323" v="0"/>
        <pc:sldMkLst>
          <pc:docMk/>
          <pc:sldMk cId="1949521867" sldId="256"/>
        </pc:sldMkLst>
        <pc:spChg chg="del">
          <ac:chgData name="Rachel Pilling" userId="S::rfpillin@bradford.ac.uk::f9533d62-976d-4e9b-aab3-6b22b6a3c845" providerId="AD" clId="Web-{ABA9FF21-0C1C-7E1B-A95B-4A9773EC4AAA}" dt="2024-08-20T19:33:58.323" v="0"/>
          <ac:spMkLst>
            <pc:docMk/>
            <pc:sldMk cId="1949521867" sldId="256"/>
            <ac:spMk id="14" creationId="{0D75F99B-9493-039C-74BE-B2169CCD7B9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en-US" sz="1000"/>
              <a:t>Acuity testing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acuity testing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normal acuity</c:v>
                </c:pt>
                <c:pt idx="1">
                  <c:v>no result</c:v>
                </c:pt>
                <c:pt idx="2">
                  <c:v>normal on retest</c:v>
                </c:pt>
                <c:pt idx="3">
                  <c:v>referred to optometry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CA-40AD-93D1-EA97AC9C1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overlay val="0"/>
      <c:txPr>
        <a:bodyPr/>
        <a:lstStyle/>
        <a:p>
          <a:pPr>
            <a:defRPr sz="1200"/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CVIT 3-6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test not attempted</c:v>
                </c:pt>
                <c:pt idx="1">
                  <c:v>test completed</c:v>
                </c:pt>
                <c:pt idx="2">
                  <c:v>test incomplete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16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2B-46AF-B7AE-83506052B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8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8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800"/>
            </a:pPr>
            <a:endParaRPr lang="en-US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40030" y="426720"/>
            <a:ext cx="9130741" cy="11265408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22248" y="9994064"/>
            <a:ext cx="9159545" cy="2485616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987040"/>
            <a:ext cx="8161020" cy="3322868"/>
          </a:xfrm>
        </p:spPr>
        <p:txBody>
          <a:bodyPr anchor="b">
            <a:normAutofit/>
          </a:bodyPr>
          <a:lstStyle>
            <a:lvl1pPr>
              <a:defRPr sz="62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6637869"/>
            <a:ext cx="6720840" cy="274997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40030" y="426720"/>
            <a:ext cx="9130741" cy="8841638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349811" y="7846705"/>
            <a:ext cx="3020250" cy="1332849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750286" y="7607208"/>
            <a:ext cx="5821741" cy="158692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970164" y="7630116"/>
            <a:ext cx="5741379" cy="1445308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889963" y="7605126"/>
            <a:ext cx="3473400" cy="1216225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22248" y="7575970"/>
            <a:ext cx="9159545" cy="2482431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534" y="4598645"/>
            <a:ext cx="8161020" cy="2844800"/>
          </a:xfrm>
        </p:spPr>
        <p:txBody>
          <a:bodyPr anchor="t">
            <a:normAutofit/>
          </a:bodyPr>
          <a:lstStyle>
            <a:lvl1pPr algn="ctr">
              <a:defRPr sz="6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5733" y="2683237"/>
            <a:ext cx="6738621" cy="1754295"/>
          </a:xfrm>
        </p:spPr>
        <p:txBody>
          <a:bodyPr anchor="b">
            <a:norm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10488" y="5001158"/>
            <a:ext cx="4013302" cy="643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77409" y="5001158"/>
            <a:ext cx="4013302" cy="643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0489" y="4999146"/>
            <a:ext cx="4013302" cy="1194222"/>
          </a:xfrm>
        </p:spPr>
        <p:txBody>
          <a:bodyPr anchor="ctr"/>
          <a:lstStyle>
            <a:lvl1pPr marL="0" indent="0" algn="ctr">
              <a:buNone/>
              <a:defRPr sz="3400" b="0">
                <a:solidFill>
                  <a:schemeClr val="tx2"/>
                </a:solidFill>
                <a:latin typeface="+mj-lt"/>
              </a:defRPr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199" y="6400801"/>
            <a:ext cx="4011058" cy="5034704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0610" y="4999144"/>
            <a:ext cx="4013302" cy="1194222"/>
          </a:xfrm>
        </p:spPr>
        <p:txBody>
          <a:bodyPr anchor="ctr"/>
          <a:lstStyle>
            <a:lvl1pPr marL="0" indent="0" algn="ctr">
              <a:buNone/>
              <a:defRPr sz="3400" b="0" i="0">
                <a:solidFill>
                  <a:schemeClr val="tx2"/>
                </a:solidFill>
                <a:latin typeface="+mj-lt"/>
              </a:defRPr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6" y="6400801"/>
            <a:ext cx="4013302" cy="5034704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40030" y="426720"/>
            <a:ext cx="9130741" cy="266273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22248" y="1333157"/>
            <a:ext cx="9159545" cy="2482431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40030" y="426720"/>
            <a:ext cx="9130741" cy="266273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0120" y="6685281"/>
            <a:ext cx="3520440" cy="35560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840"/>
              </a:spcAft>
              <a:buNone/>
              <a:defRPr sz="2500">
                <a:solidFill>
                  <a:schemeClr val="tx2"/>
                </a:solidFill>
              </a:defRPr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22248" y="1333157"/>
            <a:ext cx="9159545" cy="2485616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60120" y="4267200"/>
            <a:ext cx="3520440" cy="2338426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4560" y="3413760"/>
            <a:ext cx="4099280" cy="7112000"/>
          </a:xfrm>
        </p:spPr>
        <p:txBody>
          <a:bodyPr anchor="ctr"/>
          <a:lstStyle>
            <a:lvl1pPr>
              <a:buClr>
                <a:schemeClr val="bg1"/>
              </a:buClr>
              <a:defRPr sz="31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25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22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2200">
                <a:solidFill>
                  <a:schemeClr val="tx2"/>
                </a:solidFill>
              </a:defRPr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40030" y="426720"/>
            <a:ext cx="9130741" cy="11265408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22248" y="9994064"/>
            <a:ext cx="9159545" cy="2485616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7863" y="632178"/>
            <a:ext cx="4003277" cy="4535877"/>
          </a:xfrm>
        </p:spPr>
        <p:txBody>
          <a:bodyPr anchor="b">
            <a:normAutofit/>
          </a:bodyPr>
          <a:lstStyle>
            <a:lvl1pPr algn="l">
              <a:defRPr sz="39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11750" y="5199662"/>
            <a:ext cx="4009390" cy="4520072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rgbClr val="FFFFFF"/>
                </a:solidFill>
              </a:defRPr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80110" y="2560320"/>
            <a:ext cx="3744468" cy="5462016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4500">
                <a:solidFill>
                  <a:schemeClr val="bg1"/>
                </a:solidFill>
              </a:defRPr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40030" y="426720"/>
            <a:ext cx="9130741" cy="266273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22248" y="1333157"/>
            <a:ext cx="9159545" cy="2485616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702561"/>
            <a:ext cx="2160270" cy="8376355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702560"/>
            <a:ext cx="6320790" cy="8376357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40030" y="426720"/>
            <a:ext cx="9130741" cy="4608576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22248" y="3134934"/>
            <a:ext cx="9159545" cy="2482431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631545"/>
            <a:ext cx="8641080" cy="2338426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21855" y="11666974"/>
            <a:ext cx="3976025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E332E7A9-A2D4-4C0A-B300-11C0AAB9CD57}" type="datetimeFigureOut">
              <a:rPr lang="en-GB" smtClean="0"/>
              <a:t>20/08/2024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320" y="11666974"/>
            <a:ext cx="3976026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0643" y="11666972"/>
            <a:ext cx="1219917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fld id="{C9F85AE2-8EE0-4963-A40F-520520229A8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671" y="4994205"/>
            <a:ext cx="7778750" cy="6441299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84048" indent="-384048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806768" indent="-384048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3100" kern="1200">
          <a:solidFill>
            <a:schemeClr val="tx2"/>
          </a:solidFill>
          <a:latin typeface="+mn-lt"/>
          <a:ea typeface="+mn-ea"/>
          <a:cs typeface="+mn-cs"/>
        </a:defRPr>
      </a:lvl2pPr>
      <a:lvl3pPr marL="1197928" indent="-320040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320040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500" kern="1200">
          <a:solidFill>
            <a:schemeClr val="tx2"/>
          </a:solidFill>
          <a:latin typeface="+mn-lt"/>
          <a:ea typeface="+mn-ea"/>
          <a:cs typeface="+mn-cs"/>
        </a:defRPr>
      </a:lvl4pPr>
      <a:lvl5pPr marL="2048256" indent="-320040" algn="l" defTabSz="128016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5pPr>
      <a:lvl6pPr marL="2496312" indent="-320040" algn="l" defTabSz="1280160" rtl="0" eaLnBrk="1" latinLnBrk="0" hangingPunct="1">
        <a:spcBef>
          <a:spcPts val="538"/>
        </a:spcBef>
        <a:buClr>
          <a:schemeClr val="accent1"/>
        </a:buClr>
        <a:buFont typeface="Symbol" pitchFamily="18" charset="2"/>
        <a:buChar char="*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2944368" indent="-320040" algn="l" defTabSz="1280160" rtl="0" eaLnBrk="1" latinLnBrk="0" hangingPunct="1">
        <a:spcBef>
          <a:spcPts val="538"/>
        </a:spcBef>
        <a:buClr>
          <a:schemeClr val="accent1"/>
        </a:buClr>
        <a:buFont typeface="Symbol" pitchFamily="18" charset="2"/>
        <a:buChar char="*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3392424" indent="-320040" algn="l" defTabSz="1280160" rtl="0" eaLnBrk="1" latinLnBrk="0" hangingPunct="1">
        <a:spcBef>
          <a:spcPts val="538"/>
        </a:spcBef>
        <a:buClr>
          <a:schemeClr val="accent1"/>
        </a:buClr>
        <a:buFont typeface="Symbol" pitchFamily="18" charset="2"/>
        <a:buChar char="*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3840480" indent="-320040" algn="l" defTabSz="1280160" rtl="0" eaLnBrk="1" latinLnBrk="0" hangingPunct="1">
        <a:spcBef>
          <a:spcPts val="538"/>
        </a:spcBef>
        <a:buClr>
          <a:schemeClr val="accent1"/>
        </a:buClr>
        <a:buFont typeface="Symbol" pitchFamily="18" charset="2"/>
        <a:buChar char="*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088" y="208112"/>
            <a:ext cx="8736656" cy="1152128"/>
          </a:xfrm>
        </p:spPr>
        <p:txBody>
          <a:bodyPr>
            <a:noAutofit/>
          </a:bodyPr>
          <a:lstStyle/>
          <a:p>
            <a:pPr algn="l"/>
            <a:r>
              <a:rPr lang="en-GB" sz="2800" dirty="0"/>
              <a:t>Early Years Examination for Cerebral Visual Impairment related dysfunction (EYE-CVI): </a:t>
            </a:r>
            <a:r>
              <a:rPr lang="en-GB" sz="2400" dirty="0"/>
              <a:t>a feasibility study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989" y="1288232"/>
            <a:ext cx="2780358" cy="540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2087" y="1288232"/>
            <a:ext cx="873665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1400" dirty="0"/>
              <a:t>Brendan T Barrett,  Rachel F Pilling  </a:t>
            </a:r>
          </a:p>
          <a:p>
            <a:pPr fontAlgn="base"/>
            <a:r>
              <a:rPr lang="en-GB" sz="1400" dirty="0"/>
              <a:t>School of Optometry and Vision Science, University of Bradford, UK </a:t>
            </a:r>
          </a:p>
          <a:p>
            <a:pPr fontAlgn="base"/>
            <a:r>
              <a:rPr lang="en-GB" dirty="0"/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647" y="1742202"/>
            <a:ext cx="56166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Introduction</a:t>
            </a:r>
          </a:p>
          <a:p>
            <a:r>
              <a:rPr lang="en-GB" sz="1400" dirty="0"/>
              <a:t>Recent studies have highlighted the prevalence of children within mainstream schools who have unrecognised Cerebral Visual Impairment (CVI)-related problems. There is a need for early detection of CVI-related dysfunction prior to entry into school.   </a:t>
            </a:r>
          </a:p>
          <a:p>
            <a:endParaRPr lang="en-GB" sz="1400" dirty="0"/>
          </a:p>
          <a:p>
            <a:r>
              <a:rPr lang="en-GB" sz="1400" dirty="0"/>
              <a:t>AIM: We undertook a feasibility study to examine if Early Years Teams (EYT, nursery teachers) are able to undertake in-school testing at age 3-4 years to identify children who may benefit from further assessment.  </a:t>
            </a:r>
          </a:p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9" t="13721" r="20131" b="23643"/>
          <a:stretch/>
        </p:blipFill>
        <p:spPr bwMode="auto">
          <a:xfrm>
            <a:off x="5966259" y="1830316"/>
            <a:ext cx="3425627" cy="201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3" t="15892" r="10625" b="11395"/>
          <a:stretch/>
        </p:blipFill>
        <p:spPr bwMode="auto">
          <a:xfrm>
            <a:off x="404737" y="3931964"/>
            <a:ext cx="2811578" cy="178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14032" r="11862" b="9224"/>
          <a:stretch/>
        </p:blipFill>
        <p:spPr bwMode="auto">
          <a:xfrm>
            <a:off x="2209439" y="5132524"/>
            <a:ext cx="1014061" cy="5796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24417" y="3933260"/>
            <a:ext cx="594590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1800" b="1" dirty="0"/>
              <a:t>Methods</a:t>
            </a:r>
          </a:p>
          <a:p>
            <a:pPr fontAlgn="base"/>
            <a:r>
              <a:rPr lang="en-GB" sz="1600" dirty="0"/>
              <a:t>Six mainstream EYT agreed to participate in training, with a target recruitment of 90 children. </a:t>
            </a:r>
          </a:p>
          <a:p>
            <a:pPr fontAlgn="base"/>
            <a:r>
              <a:rPr lang="en-GB" sz="1600" dirty="0"/>
              <a:t>Children were tested in the nursery school by a EYT familiar to them.</a:t>
            </a:r>
          </a:p>
          <a:p>
            <a:pPr fontAlgn="base"/>
            <a:r>
              <a:rPr lang="en-GB" sz="1600" dirty="0"/>
              <a:t>Data were collected on three elements of visual function: binocular crowded (C) /uncrowded (U) acuity at 30cm and 1.5m and CVIT3-6. 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8647" y="6112768"/>
            <a:ext cx="4604619" cy="47859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 fontAlgn="base"/>
            <a:r>
              <a:rPr lang="en-GB" sz="2000" b="1" dirty="0"/>
              <a:t>Results</a:t>
            </a:r>
            <a:r>
              <a:rPr lang="en-GB" dirty="0"/>
              <a:t> </a:t>
            </a:r>
          </a:p>
          <a:p>
            <a:pPr algn="just" fontAlgn="base"/>
            <a:r>
              <a:rPr lang="en-GB" sz="1400" dirty="0"/>
              <a:t>Four nursery schools completed training. 36 children were recruited.  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/>
              <a:t>35 (97%) children were able to complete acuity testing, with a mean testing time of 5.1 minutes (range 3-13).  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/>
              <a:t>Five children (14%) were found to have acuity &lt;0.3logMAR for either 1.5m (C) or 33cm (C).  Four of these children were found to have normal acuity on retesting. 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algn="just" fontAlgn="base"/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/>
              <a:t>31 (86%) children attempted CVIT3-6 testing (mean testing time 15.1 minutes; range 11-26).  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/>
              <a:t>The mean CVIT3-6 score was 54.6 (range 33-68) 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7621" y="10956994"/>
            <a:ext cx="931219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1800" b="1" dirty="0"/>
              <a:t>Conclusions</a:t>
            </a:r>
            <a:r>
              <a:rPr lang="en-GB" sz="1800" dirty="0"/>
              <a:t>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EYT are able to assess visual acuity in the nursery setting following a short training programme.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The CVIT3-6 takes longer to administer by EYT compared with a trained professional in a research setting.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Around half the children were able to complete the full assessment.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Using this protocol around 1:3 children would require more in-depth assessment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Our findings mirror published data with respect to testing domains which pose the greatest challenge for children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/>
              <a:t>Further refinement of a testing protocol is required prior to undertaking a large scale study. 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89012" y="6011170"/>
            <a:ext cx="425748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/>
              <a:t>55% children were able to complete all 14 CVIT3-6 domains; the mean number of uncompleted testing domains was 0.9 (range 0-4). 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200" dirty="0"/>
              <a:t>The test domains with the highest rate of subthreshold responses were silhouette, fragmented and noise </a:t>
            </a:r>
            <a:r>
              <a:rPr lang="en-GB" sz="1200" dirty="0" err="1"/>
              <a:t>snodgrass</a:t>
            </a:r>
            <a:r>
              <a:rPr lang="en-GB" sz="1200" dirty="0"/>
              <a:t>, biological motion, overlapping figures </a:t>
            </a:r>
          </a:p>
          <a:p>
            <a:pPr algn="just" fontAlgn="base"/>
            <a:endParaRPr lang="en-GB" sz="12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200" dirty="0"/>
              <a:t> The most frequently skipped test domains were coherent motion, structure from motion (SFM) and missing part. </a:t>
            </a:r>
            <a:r>
              <a:rPr lang="en-GB" sz="1400" dirty="0"/>
              <a:t> 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/>
              <a:t>11/31 (35%) participants met the criteria for needing further assessment, scoring below the 10</a:t>
            </a:r>
            <a:r>
              <a:rPr lang="en-GB" sz="1400" baseline="30000" dirty="0"/>
              <a:t>th</a:t>
            </a:r>
            <a:r>
              <a:rPr lang="en-GB" sz="1400" dirty="0"/>
              <a:t> centile score of 53. </a:t>
            </a:r>
          </a:p>
          <a:p>
            <a:pPr algn="just" fontAlgn="base"/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r>
              <a:rPr lang="en-GB" sz="1400" dirty="0"/>
              <a:t> Thirteen participants (42%) met the criteria for further assessment based on returning four-or-more subthreshold domain responses.</a:t>
            </a:r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 algn="just" fontAlgn="base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95857" y="5718929"/>
            <a:ext cx="6089924" cy="2616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100" dirty="0"/>
              <a:t>Fig  2 Subtest example images  taken from https://psytests.be/clinicians/test-centrum/cvi-t.php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62691" y="3840305"/>
            <a:ext cx="3384148" cy="40821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000" dirty="0"/>
              <a:t>Fig 1 Overview of Children’s Visual Impairment Test 3-6, https://kathleenvancleef.org/cvit-3-6/</a:t>
            </a: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420242888"/>
              </p:ext>
            </p:extLst>
          </p:nvPr>
        </p:nvGraphicFramePr>
        <p:xfrm>
          <a:off x="768152" y="8201000"/>
          <a:ext cx="3456384" cy="1751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73402320"/>
              </p:ext>
            </p:extLst>
          </p:nvPr>
        </p:nvGraphicFramePr>
        <p:xfrm>
          <a:off x="5736704" y="8201000"/>
          <a:ext cx="3050298" cy="1470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495218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271</TotalTime>
  <Words>519</Words>
  <Application>Microsoft Office PowerPoint</Application>
  <PresentationFormat>A3 Paper (297x420 mm)</PresentationFormat>
  <Paragraphs>52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Waveform</vt:lpstr>
      <vt:lpstr>Early Years Examination for Cerebral Visual Impairment related dysfunction (EYE-CVI): a feasibility study</vt:lpstr>
    </vt:vector>
  </TitlesOfParts>
  <Company>Bradford Teaching Hospitals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Years Examination for Cerebral Visual Impairment related dysfunction (EYE-CVI): a feasibility study</dc:title>
  <dc:creator>Rachel Pilling</dc:creator>
  <cp:lastModifiedBy>Rachel Pilling</cp:lastModifiedBy>
  <cp:revision>16</cp:revision>
  <dcterms:created xsi:type="dcterms:W3CDTF">2023-05-28T09:09:27Z</dcterms:created>
  <dcterms:modified xsi:type="dcterms:W3CDTF">2024-08-20T19:33:58Z</dcterms:modified>
</cp:coreProperties>
</file>